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48" r:id="rId2"/>
  </p:sldMasterIdLst>
  <p:notesMasterIdLst>
    <p:notesMasterId r:id="rId19"/>
  </p:notesMasterIdLst>
  <p:sldIdLst>
    <p:sldId id="256" r:id="rId3"/>
    <p:sldId id="258" r:id="rId4"/>
    <p:sldId id="273" r:id="rId5"/>
    <p:sldId id="259" r:id="rId6"/>
    <p:sldId id="266" r:id="rId7"/>
    <p:sldId id="260" r:id="rId8"/>
    <p:sldId id="265" r:id="rId9"/>
    <p:sldId id="261" r:id="rId10"/>
    <p:sldId id="267" r:id="rId11"/>
    <p:sldId id="269" r:id="rId12"/>
    <p:sldId id="268" r:id="rId13"/>
    <p:sldId id="270" r:id="rId14"/>
    <p:sldId id="272" r:id="rId15"/>
    <p:sldId id="263" r:id="rId16"/>
    <p:sldId id="264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9E9"/>
    <a:srgbClr val="FDDA8C"/>
    <a:srgbClr val="7CAAD0"/>
    <a:srgbClr val="F4F9FE"/>
    <a:srgbClr val="FF9933"/>
    <a:srgbClr val="FF9966"/>
    <a:srgbClr val="EFB535"/>
    <a:srgbClr val="FF66CC"/>
    <a:srgbClr val="CC00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1" autoAdjust="0"/>
    <p:restoredTop sz="61442" autoAdjust="0"/>
  </p:normalViewPr>
  <p:slideViewPr>
    <p:cSldViewPr snapToGrid="0">
      <p:cViewPr varScale="1">
        <p:scale>
          <a:sx n="74" d="100"/>
          <a:sy n="74" d="100"/>
        </p:scale>
        <p:origin x="2056" y="17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7CCEA-7A09-498A-AA59-4D76CD1279DF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9C5C7-2EFF-4204-BB86-E2EEC5FBC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08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ggnogdb.embl.de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rwick.github.io/Bandage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zh-CN" b="0" dirty="0"/>
            </a:br>
            <a:r>
              <a:rPr lang="en-US" altLang="zh-CN" b="0" dirty="0"/>
              <a:t>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243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Uniquely</a:t>
            </a:r>
            <a:r>
              <a:rPr lang="en-US" altLang="zh-CN" sz="12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mapped read: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read which mapped only once in a genome. We Hopefully the match would be a unique exact match.</a:t>
            </a:r>
            <a:endParaRPr lang="zh-CN" altLang="en-US" dirty="0"/>
          </a:p>
          <a:p>
            <a:r>
              <a:rPr lang="en-US" altLang="zh-C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multi-mapped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reads are </a:t>
            </a:r>
            <a:r>
              <a:rPr lang="en-US" altLang="zh-C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sequences that map more than one time on the genome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84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Upper Braker:   uses genomic and RNA-Seq data to generate full gene structure annotations in novel genomes.</a:t>
            </a: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Lower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eggNOGmapper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:  uses known information of </a:t>
            </a:r>
            <a:r>
              <a:rPr lang="en-US" altLang="zh-CN" b="0" i="0" u="none" strike="noStrike" dirty="0" err="1">
                <a:effectLst/>
                <a:latin typeface="-apple-system"/>
                <a:hlinkClick r:id="rId3"/>
              </a:rPr>
              <a:t>eggNOG</a:t>
            </a:r>
            <a:r>
              <a:rPr lang="en-US" altLang="zh-CN" b="0" i="0" u="none" strike="noStrike" dirty="0">
                <a:effectLst/>
                <a:latin typeface="-apple-system"/>
                <a:hlinkClick r:id="rId3"/>
              </a:rPr>
              <a:t> database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 to transfer functional information from orthologs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These two tools use different methods to predict gene model, so compare them we can see they have different prediction of genes.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88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Since the time is limited, here I only use ge</a:t>
            </a:r>
            <a:r>
              <a:rPr lang="en-US" altLang="zh-CN" b="1" i="0" u="sng" dirty="0">
                <a:solidFill>
                  <a:srgbClr val="24292F"/>
                </a:solidFill>
                <a:effectLst/>
                <a:latin typeface="-apple-system"/>
              </a:rPr>
              <a:t>no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mic features Braker found .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But in general, we’d better also use genome features predicted by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eggNOGmapper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too, which helps find more interesting genes.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These </a:t>
            </a:r>
            <a:r>
              <a:rPr lang="en-US" altLang="zh-CN" u="sng" dirty="0"/>
              <a:t>f</a:t>
            </a:r>
            <a:r>
              <a:rPr lang="en-US" altLang="zh-CN" dirty="0"/>
              <a:t>iles are the results of counting 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And we can search their SRR accession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number to find which kind of sample they belong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Then we open them in R studio to check, gene ID, and the samples name,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We have 3 non-fruit groups of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Musangking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, and 3 fruit groups of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Musangking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, 3 fruit groups of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Monthong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053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MA: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y-axis: log fold change, positive-- upregulated, negative --downregulated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x-axis: mean of normalized counts ---means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basemean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(see in the summary(res))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bule point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significantly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differentally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expressed genes(ad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ju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sted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padj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&lt; 0.05); grey points means not significant gene.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little triangles towards the edge: indicate these genes with higher fold changes and the direction of fold changes.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we expect to see: genes in the upper or lower right means these genes would have high mean of normalized counts with high log fold change, which would be our interesting candidate genes to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furher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looked into.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PCA: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we can see there are three distinct clusters(MK-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fruit,MT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-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fruit,Non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-fruit of MK), which means they have different gene expression.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there are more differences between the groups than within the groups.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 gene expression between Mk-fruit and MT-fruit samples are little separated along the PC2, since the PC2 only describe 15% variance, so these 2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goups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are a bit of different but not that much. In my opinion, that's normal since both of these groups genes are from fruits of durian.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However, the gene expression of Non-fruit-MK is quite different from Mk-fruit and MT-fruit. Since the cluster of Non-fruit-MK is far from other 2 clusters along the PC1, PC1 describe 62% variance . That's quite good phenomenon which means fruits' gene expression that is different to Non-fruit.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92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The heatmap: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red indicating higher expression and blue lower expression.  And out heatmap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 echoes the previous PCA plot!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*  3 samples in each group don’t have big different; and we care more about difference among groups instead of samples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we can see that the expression of genes between MK-fruit, MT fruit are not big different;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But The expression of gene between fruit and non-fruit groups are much different. for example obviously, genes with braker ID g2179.t1.CDS1 and g2179.t1.CDS3 are downregulated in non-fruit but upregulated in fruit.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table: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The genes are arranged in ascending order of adjusted P-value </a:t>
            </a:r>
            <a:r>
              <a:rPr lang="en-US" altLang="zh-CN" dirty="0"/>
              <a:t>from the </a:t>
            </a:r>
            <a:r>
              <a:rPr lang="en-US" altLang="zh-CN" dirty="0" err="1"/>
              <a:t>Deseq</a:t>
            </a:r>
            <a:r>
              <a:rPr lang="en-US" altLang="zh-CN" dirty="0"/>
              <a:t>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table echoes to the heatmap.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Orange: 5 most significantly upregulated genes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in Non-fruit groups(most downregulated in fruit)</a:t>
            </a:r>
            <a:r>
              <a:rPr lang="en-US" altLang="zh-CN" dirty="0"/>
              <a:t>,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Blue:      5 most significantly downregulated genes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 in Non-fruit groups(most upregulated in fruit)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Blast them to see their functionality.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Finally, we guess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these kind of genes maybe related to the difference between fruit and non-fruit of durian like 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od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or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欧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or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sth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 Like NAC protein: maybe related to the </a:t>
            </a:r>
            <a:r>
              <a:rPr lang="en-US" altLang="zh-CN" b="0" i="0" u="sng" dirty="0" err="1">
                <a:solidFill>
                  <a:srgbClr val="24292F"/>
                </a:solidFill>
                <a:effectLst/>
                <a:latin typeface="-apple-system"/>
              </a:rPr>
              <a:t>ri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ping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of  the fruit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But compared with paper, we don't find the upregulation of MGL gene associated with 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sul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fur-pathways in fruits, that's maybe coz we only use part of genome to do the project, or we need to extend the gene searching.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65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Genome-guided Trinity: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If a genome sequence is available, Trinity offers a method whereby reads are first aligned to the genome, partitioned according to 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lo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cus, followed by de novo transcriptome assembly at each locus. Here, transcripts are recons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tru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cted based on the actual read sequences.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I guess it’s more accurate than the other one.</a:t>
            </a: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 Trinity assembly can be visualized using </a:t>
            </a:r>
            <a:r>
              <a:rPr lang="en-US" altLang="zh-CN" b="0" i="0" u="none" strike="noStrike" dirty="0">
                <a:effectLst/>
                <a:latin typeface="-apple-system"/>
                <a:hlinkClick r:id="rId3"/>
              </a:rPr>
              <a:t>Bandage</a:t>
            </a:r>
            <a:r>
              <a:rPr lang="zh-CN" altLang="en-US" b="0" i="0" u="none" strike="noStrike" dirty="0">
                <a:effectLst/>
                <a:latin typeface="-apple-system"/>
              </a:rPr>
              <a:t>： 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effectLst/>
                <a:latin typeface="-apple-system"/>
              </a:rPr>
              <a:t>Here only give a idea that how the transcriptome assembly result look like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3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Durian is a Southeast Asian tropical plant.</a:t>
            </a:r>
          </a:p>
          <a:p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It’s fruit has  </a:t>
            </a:r>
            <a:r>
              <a:rPr lang="en-US" altLang="zh-CN" sz="1200" b="0" i="0" u="sng" dirty="0">
                <a:solidFill>
                  <a:srgbClr val="242021"/>
                </a:solidFill>
                <a:effectLst/>
                <a:latin typeface="OptimaLTStd-Bold"/>
              </a:rPr>
              <a:t>he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fty, s</a:t>
            </a:r>
            <a:r>
              <a:rPr lang="en-US" altLang="zh-CN" sz="1200" b="0" i="0" u="sng" dirty="0">
                <a:solidFill>
                  <a:srgbClr val="242021"/>
                </a:solidFill>
                <a:effectLst/>
                <a:latin typeface="OptimaLTStd-Bold"/>
              </a:rPr>
              <a:t>pi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ne covered,  and very strong </a:t>
            </a:r>
            <a:r>
              <a:rPr lang="en-US" altLang="zh-CN" sz="1200" b="1" i="0" u="sng" dirty="0" err="1">
                <a:solidFill>
                  <a:srgbClr val="242021"/>
                </a:solidFill>
                <a:effectLst/>
                <a:latin typeface="OptimaLTStd-Bold"/>
              </a:rPr>
              <a:t>su</a:t>
            </a:r>
            <a:r>
              <a:rPr lang="en-US" altLang="zh-CN" sz="1200" b="0" i="0" dirty="0" err="1">
                <a:solidFill>
                  <a:srgbClr val="242021"/>
                </a:solidFill>
                <a:effectLst/>
                <a:latin typeface="OptimaLTStd-Bold"/>
              </a:rPr>
              <a:t>lfury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 like </a:t>
            </a:r>
            <a:r>
              <a:rPr lang="en-US" altLang="zh-CN" sz="1200" b="1" i="0" u="sng" dirty="0">
                <a:solidFill>
                  <a:srgbClr val="242021"/>
                </a:solidFill>
                <a:effectLst/>
                <a:latin typeface="OptimaLTStd-Bold"/>
              </a:rPr>
              <a:t>o</a:t>
            </a:r>
            <a:r>
              <a:rPr lang="en-US" altLang="zh-CN" sz="1200" b="0" i="0" u="sng" dirty="0">
                <a:solidFill>
                  <a:srgbClr val="242021"/>
                </a:solidFill>
                <a:effectLst/>
                <a:latin typeface="OptimaLTStd-Bold"/>
              </a:rPr>
              <a:t>d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or </a:t>
            </a:r>
            <a:r>
              <a:rPr lang="zh-CN" altLang="en-US" sz="1200" b="0" i="0" dirty="0">
                <a:solidFill>
                  <a:srgbClr val="242021"/>
                </a:solidFill>
                <a:effectLst/>
                <a:latin typeface="OptimaLTStd-Bold"/>
              </a:rPr>
              <a:t>欧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der</a:t>
            </a:r>
            <a:r>
              <a:rPr lang="en-US" altLang="zh-CN" b="0" dirty="0"/>
              <a:t> . </a:t>
            </a:r>
          </a:p>
          <a:p>
            <a:r>
              <a:rPr lang="en-US" altLang="zh-CN" b="0" dirty="0"/>
              <a:t>But it non-fruit part don’t have these.</a:t>
            </a:r>
          </a:p>
          <a:p>
            <a:endParaRPr lang="en-US" altLang="zh-CN" dirty="0"/>
          </a:p>
          <a:p>
            <a:r>
              <a:rPr lang="en-US" altLang="zh-CN" dirty="0"/>
              <a:t>Cultivars </a:t>
            </a:r>
            <a:r>
              <a:rPr lang="zh-CN" altLang="en-US" dirty="0"/>
              <a:t>品种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Musang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木桑 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Monthong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吗桑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1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altLang="zh-CN" b="1" dirty="0"/>
              <a:t>ta</a:t>
            </a:r>
            <a:r>
              <a:rPr lang="en-US" altLang="zh-CN" dirty="0"/>
              <a:t>lk  </a:t>
            </a:r>
            <a:r>
              <a:rPr lang="zh-CN" altLang="en-US" dirty="0"/>
              <a:t>大</a:t>
            </a:r>
            <a:endParaRPr lang="en-US" altLang="zh-CN" dirty="0"/>
          </a:p>
          <a:p>
            <a:r>
              <a:rPr lang="en-US" altLang="zh-CN" b="1" u="sng" dirty="0"/>
              <a:t>a</a:t>
            </a:r>
            <a:r>
              <a:rPr lang="en-US" altLang="zh-CN" dirty="0"/>
              <a:t>ril  </a:t>
            </a:r>
            <a:r>
              <a:rPr lang="zh-CN" altLang="en-US" dirty="0"/>
              <a:t>爱 柔  </a:t>
            </a:r>
            <a:r>
              <a:rPr lang="en-US" altLang="zh-CN" dirty="0"/>
              <a:t>s</a:t>
            </a:r>
            <a:r>
              <a:rPr lang="en-US" altLang="zh-CN" b="1" dirty="0"/>
              <a:t>te</a:t>
            </a:r>
            <a:r>
              <a:rPr lang="en-US" altLang="zh-CN" dirty="0"/>
              <a:t>m </a:t>
            </a:r>
            <a:r>
              <a:rPr lang="zh-CN" altLang="en-US" dirty="0"/>
              <a:t>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71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work is mainly carried out around these four parts.</a:t>
            </a:r>
          </a:p>
          <a:p>
            <a:r>
              <a:rPr lang="en-US" altLang="zh-CN" dirty="0"/>
              <a:t>In the pipeline, I marked 4 different sections with four different colors.</a:t>
            </a:r>
          </a:p>
          <a:p>
            <a:r>
              <a:rPr lang="en-US" altLang="zh-CN" dirty="0"/>
              <a:t>Then I will explain them in detail, according to this picture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37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we use </a:t>
            </a:r>
            <a:r>
              <a:rPr lang="en-US" altLang="zh-CN" dirty="0" err="1"/>
              <a:t>FastQC</a:t>
            </a:r>
            <a:r>
              <a:rPr lang="en-US" altLang="zh-CN" dirty="0"/>
              <a:t> to check the quality of…. They are already trimmed paired reads, so…</a:t>
            </a:r>
          </a:p>
          <a:p>
            <a:r>
              <a:rPr lang="en-US" altLang="zh-CN" dirty="0"/>
              <a:t>Then we can skip the trimming step and use them directly,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8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u="sng" dirty="0">
                <a:solidFill>
                  <a:srgbClr val="24292F"/>
                </a:solidFill>
                <a:effectLst/>
                <a:latin typeface="-apple-system"/>
              </a:rPr>
              <a:t>In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consistencies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P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i</a:t>
            </a:r>
            <a:r>
              <a:rPr lang="en-US" altLang="zh-CN" b="1" i="0" u="sng" dirty="0">
                <a:solidFill>
                  <a:srgbClr val="24292F"/>
                </a:solidFill>
                <a:effectLst/>
                <a:latin typeface="-apple-system"/>
              </a:rPr>
              <a:t>lo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n can make improvements to (assembly genome of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Canu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) (solve like Single base differences, in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de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ls...).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36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heatmap: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Pilon_genome's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genome fraction percentages on reference genome,NG50, aligned length, co</a:t>
            </a:r>
            <a:r>
              <a:rPr lang="en-US" altLang="zh-CN" b="1" i="0" u="sng" dirty="0">
                <a:solidFill>
                  <a:srgbClr val="57606A"/>
                </a:solidFill>
                <a:effectLst/>
                <a:latin typeface="-apple-system"/>
              </a:rPr>
              <a:t>n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tigs total length are a bit better than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But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Pilon_genome's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misassemblies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is little worse than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(but not too much).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i="0" u="sng" dirty="0">
                <a:solidFill>
                  <a:srgbClr val="57606A"/>
                </a:solidFill>
                <a:effectLst/>
                <a:latin typeface="-apple-system"/>
              </a:rPr>
              <a:t>Cu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mulative length plot: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The genome size of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Pilon_genome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(red line) and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(blue line) are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almostly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identical, but both of them are above on the reference genome (d</a:t>
            </a:r>
            <a:r>
              <a:rPr lang="en-US" altLang="zh-CN" b="1" i="0" dirty="0">
                <a:solidFill>
                  <a:srgbClr val="57606A"/>
                </a:solidFill>
                <a:effectLst/>
                <a:latin typeface="-apple-system"/>
              </a:rPr>
              <a:t>a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shed </a:t>
            </a:r>
            <a:r>
              <a:rPr lang="zh-CN" altLang="en-US" b="0" i="0" dirty="0">
                <a:solidFill>
                  <a:srgbClr val="57606A"/>
                </a:solidFill>
                <a:effectLst/>
                <a:latin typeface="-apple-system"/>
              </a:rPr>
              <a:t>带 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line), which maybe caused by any con</a:t>
            </a:r>
            <a:r>
              <a:rPr lang="en-US" altLang="zh-CN" b="1" i="0" dirty="0">
                <a:solidFill>
                  <a:srgbClr val="57606A"/>
                </a:solidFill>
                <a:effectLst/>
                <a:latin typeface="-apple-system"/>
              </a:rPr>
              <a:t>ta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minant in our assembly genomes or much hetero</a:t>
            </a:r>
            <a:r>
              <a:rPr lang="en-US" altLang="zh-CN" b="1" i="0" u="sng" dirty="0">
                <a:solidFill>
                  <a:srgbClr val="57606A"/>
                </a:solidFill>
                <a:effectLst/>
                <a:latin typeface="-apple-system"/>
              </a:rPr>
              <a:t>zy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gous genome of durian.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GC content plot: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Both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Pilon_genome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(red line) and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(blue line) are quite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simiar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and tight, but they are separated from reference genome (dashed line).Means their composition of GC are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samilar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but different from reference.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 In conclusion,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Pilon_genome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is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bit better than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Plion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improved the draft assembly genome</a:t>
            </a:r>
            <a:endParaRPr lang="en-US" altLang="zh-CN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20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 some of our RNA short reads are untrimmed, so we trimmed them and check the quality.</a:t>
            </a:r>
          </a:p>
          <a:p>
            <a:r>
              <a:rPr lang="en-US" altLang="zh-CN" dirty="0"/>
              <a:t>Then the quality become better, then we will use all of trimmed RNA reads to do mapping with Star.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0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RepeatMasker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can screens DNA sequences and detects repeats and low com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pl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exity regions.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Soft masking we use.</a:t>
            </a:r>
          </a:p>
          <a:p>
            <a:r>
              <a:rPr lang="en-US" altLang="zh-CN" b="1" dirty="0"/>
              <a:t>ap</a:t>
            </a:r>
            <a:r>
              <a:rPr lang="en-US" altLang="zh-CN" b="1" u="sng" dirty="0"/>
              <a:t>pro</a:t>
            </a:r>
            <a:r>
              <a:rPr lang="en-US" altLang="zh-CN" b="1" dirty="0"/>
              <a:t>ximately 50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9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6FFD5-D107-DA68-FEEA-0E03E787B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4FA068-B5B0-DACA-E322-9180B8D53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12138B-1E7E-5E13-2DF7-1475E7E0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937DF-A9E8-ED69-31DE-8A3F8293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C6DA6C-A9EE-C981-0F69-037BDD00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75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A9B58-DC00-1B48-F3F7-8B86026E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0684E3-C036-8B93-9BCE-42FFF2BB3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BE8D93-49C8-C2FA-7A20-8E6BAB2D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75B3DD-D1B3-2CE9-CEAA-7F31ED6E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6B546C-E7E3-3988-8ED8-52ED08E5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31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72198-FC31-0C49-4476-559CDF81D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960DE0-7CDA-4B2B-E761-B52DF824E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A80CEF-8D84-B9FE-0CBD-C7810AC6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EA0220-1B90-A383-612E-E17A2FD0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AD85E1-08E4-43BF-C2A4-F509B6F7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04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U_white_text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0E896C-B616-284C-8503-5E9C1C31C6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8852852" cy="4451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0139FF6-A53E-FE44-979A-D0660354337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9788" y="1785938"/>
            <a:ext cx="8853487" cy="4084637"/>
          </a:xfrm>
        </p:spPr>
        <p:txBody>
          <a:bodyPr/>
          <a:lstStyle/>
          <a:p>
            <a:pPr lvl="0"/>
            <a:r>
              <a:rPr lang="sv-SE"/>
              <a:t>Click here to add text</a:t>
            </a:r>
          </a:p>
        </p:txBody>
      </p:sp>
    </p:spTree>
    <p:extLst>
      <p:ext uri="{BB962C8B-B14F-4D97-AF65-F5344CB8AC3E}">
        <p14:creationId xmlns:p14="http://schemas.microsoft.com/office/powerpoint/2010/main" val="2576685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UU_White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3C56-2D27-904E-B863-86215E420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8852852" cy="4451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E3859-1AB0-1842-A6D1-C215EC61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778001"/>
            <a:ext cx="3596640" cy="40830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/>
              <a:t>Click in the icon to add an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0CE97-22F3-D54E-97F1-698A9CC7BC2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85939"/>
            <a:ext cx="4900612" cy="4083050"/>
          </a:xfrm>
        </p:spPr>
        <p:txBody>
          <a:bodyPr/>
          <a:lstStyle>
            <a:lvl1pPr marL="0" indent="0">
              <a:buNone/>
              <a:defRPr sz="17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 err="1"/>
              <a:t>Click here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961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U_White_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2D5DCA-C7EF-D847-BF31-7756142E39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2265681"/>
            <a:ext cx="9144000" cy="31089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sv-SE" dirty="0"/>
              <a:t>Click on the icon to add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B7CC7-C518-2744-AE0D-462C074619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1963"/>
            <a:ext cx="9144000" cy="1417637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93B9-6AA9-3848-98BE-636D099812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760722"/>
            <a:ext cx="9144000" cy="259080"/>
          </a:xfrm>
        </p:spPr>
        <p:txBody>
          <a:bodyPr>
            <a:noAutofit/>
          </a:bodyPr>
          <a:lstStyle>
            <a:lvl1pPr marL="0" indent="0" algn="ctr">
              <a:buNone/>
              <a:defRPr sz="1500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dirty="0"/>
              <a:t>CLICK HERE TO CHANGE SUBHEADING</a:t>
            </a:r>
          </a:p>
        </p:txBody>
      </p:sp>
    </p:spTree>
    <p:extLst>
      <p:ext uri="{BB962C8B-B14F-4D97-AF65-F5344CB8AC3E}">
        <p14:creationId xmlns:p14="http://schemas.microsoft.com/office/powerpoint/2010/main" val="521873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UU_Whi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7CC7-C518-2744-AE0D-462C074619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93B9-6AA9-3848-98BE-636D099812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4267"/>
            <a:ext cx="9144000" cy="1655762"/>
          </a:xfrm>
        </p:spPr>
        <p:txBody>
          <a:bodyPr/>
          <a:lstStyle>
            <a:lvl1pPr marL="0" indent="0" algn="ctr">
              <a:buNone/>
              <a:defRPr sz="180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CLICK HERE TO CHANGE SUBHEADING</a:t>
            </a:r>
          </a:p>
        </p:txBody>
      </p:sp>
    </p:spTree>
    <p:extLst>
      <p:ext uri="{BB962C8B-B14F-4D97-AF65-F5344CB8AC3E}">
        <p14:creationId xmlns:p14="http://schemas.microsoft.com/office/powerpoint/2010/main" val="3861176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U_White_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E3859-1AB0-1842-A6D1-C215EC61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 dirty="0"/>
              <a:t>Click on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73341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F83D1-2BBF-181D-72CC-66450397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FCD2FE-1615-A741-A499-F9A9C54C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7381D-ED10-2738-5F0F-B02AA5561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08C37-16F0-A04B-387C-983A2082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385FCB-0F07-07D9-9DDB-266C03B6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1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CFB71-3D6C-FD0D-246C-948885CB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0F6346-9901-E32D-7FFB-3205E8272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324B85-5A7B-223D-4CAD-2193609D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1C4AF0-AB9D-94FB-CEEF-E6CA84A6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76D35-8221-EE5F-9590-DA4EB859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01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BA4B8-C077-D03A-7377-0FF803A2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180F5-5A51-7257-5AF7-5BEFBB95E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175B9F-76EC-76C9-B726-A0794583F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821EEA-C82D-1747-10A8-68179BC3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74EC8-2CD0-DAE9-A2BE-E739D3DB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DCAE48-079A-F861-CA56-750C83E7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82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143DE-722F-06AB-15ED-0355757E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5F00EA-CB58-9B7A-B155-95842CF2F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1181A3-7152-09DB-F433-E1E3464B9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4F8213-C8DC-EBBF-1645-3FB53352C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21EE0-6949-6355-2D9E-59649F6ED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6326AD-95E5-5EB7-85B2-ACDD298A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E40455-F05D-7190-3A3C-73AD7E88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A8FE36-5DE7-FC05-3567-E5EFCF31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9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9638C-428E-013A-A041-E41F8024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D58B89-CC94-3881-8791-406A5143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D9783-EED0-20CA-3880-8196F2A9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324737-29C2-2D14-2169-A973C3FA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97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B400E6-E46F-4836-AF10-A5BA3F2A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3F51BA-60C9-DF16-F22F-01593955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CC614-BB5B-4278-A5E7-8B6E549E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5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BFD64-E910-CAE0-9F8A-0BB336860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E048F-86B0-FA31-90B8-D330792B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E57CFB-EC06-6580-B506-0949D26D2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CE7682-F597-0F53-9D0B-057E4B34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3F5E1C-6DA4-CEFA-E071-F3343BA2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926616-69AC-ED15-44B5-8FABD3BB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1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705E-902E-E5F1-92DE-974C89A3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AD7B76-D477-2E73-9FA7-4548C5B60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F72106-DD15-59A2-AECB-0356298A5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C132D-FCC0-FDED-A237-C7E62E0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CDDDB2-10C9-0301-F5F3-B3AE23E9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CDC06F-0B0F-7C2D-8D6C-64BA63B2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2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B41DC7-65D4-9C33-FADD-E74BA974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68F510-A1FD-1E8C-4440-93FA0ED2D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210A5D-6319-261F-CC45-7076E33D7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FA107-6E83-4D0F-A3E7-B4BA50108CB0}" type="datetimeFigureOut">
              <a:rPr lang="zh-CN" altLang="en-US" smtClean="0"/>
              <a:t>2023/9/21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0C711-6376-4C9E-BBEF-55ED46DE9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02A8BB-CE7B-56D2-E32D-DFF9A31B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79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7" r:id="rId9"/>
    <p:sldLayoutId id="214748366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8">
            <a:extLst>
              <a:ext uri="{FF2B5EF4-FFF2-40B4-BE49-F238E27FC236}">
                <a16:creationId xmlns:a16="http://schemas.microsoft.com/office/drawing/2014/main" id="{FE0BBA05-D59A-5B4F-8075-7C06E6BD2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3494" y="0"/>
            <a:ext cx="2268506" cy="251615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CFECD-146F-0548-9477-8E29FF56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3B5D4-0A8F-2C48-8AF0-A81A2EDA2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Click here to add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B212250-8F3F-88F7-592F-66B2035B41E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736580" y="5456555"/>
            <a:ext cx="103632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7" r:id="rId2"/>
    <p:sldLayoutId id="2147483658" r:id="rId3"/>
    <p:sldLayoutId id="2147483649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900" kern="1200" spc="300">
          <a:solidFill>
            <a:schemeClr val="tx2">
              <a:alpha val="7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7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1818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81818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81818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81818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rwick.github.io/Bandag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DABF2EF5-968A-5643-B44C-8BC2B1E2B259}"/>
              </a:ext>
            </a:extLst>
          </p:cNvPr>
          <p:cNvSpPr/>
          <p:nvPr/>
        </p:nvSpPr>
        <p:spPr>
          <a:xfrm>
            <a:off x="9281651" y="0"/>
            <a:ext cx="2910347" cy="2644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1DB92AD1-8537-824C-A0B4-C1872DBC1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28" y="171538"/>
            <a:ext cx="1913198" cy="18189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3F7B5C-0F01-5789-AE8A-4325B2D67D60}"/>
              </a:ext>
            </a:extLst>
          </p:cNvPr>
          <p:cNvSpPr txBox="1"/>
          <p:nvPr/>
        </p:nvSpPr>
        <p:spPr>
          <a:xfrm>
            <a:off x="691376" y="1770526"/>
            <a:ext cx="111066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Genome Analyses Project</a:t>
            </a:r>
          </a:p>
          <a:p>
            <a:endParaRPr lang="en-US" altLang="zh-CN" sz="3200" dirty="0"/>
          </a:p>
          <a:p>
            <a:pPr algn="ctr"/>
            <a:r>
              <a:rPr lang="en-US" altLang="zh-CN" sz="3200" b="1" i="0" dirty="0">
                <a:solidFill>
                  <a:srgbClr val="24292F"/>
                </a:solidFill>
                <a:effectLst/>
                <a:latin typeface="-apple-system"/>
              </a:rPr>
              <a:t>The draft genome of tropical fruit durian (</a:t>
            </a:r>
            <a:r>
              <a:rPr lang="en-US" altLang="zh-CN" sz="3200" b="1" i="0" dirty="0" err="1">
                <a:solidFill>
                  <a:srgbClr val="24292F"/>
                </a:solidFill>
                <a:effectLst/>
                <a:latin typeface="-apple-system"/>
              </a:rPr>
              <a:t>Durio</a:t>
            </a:r>
            <a:r>
              <a:rPr lang="en-US" altLang="zh-CN" sz="32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zh-CN" sz="3200" b="1" i="0" dirty="0" err="1">
                <a:solidFill>
                  <a:srgbClr val="24292F"/>
                </a:solidFill>
                <a:effectLst/>
                <a:latin typeface="-apple-system"/>
              </a:rPr>
              <a:t>zibethinus</a:t>
            </a:r>
            <a:r>
              <a:rPr lang="en-US" altLang="zh-CN" sz="3200" b="1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ctr"/>
            <a:endParaRPr lang="en-US" altLang="zh-CN" sz="3200" dirty="0">
              <a:solidFill>
                <a:srgbClr val="24292F"/>
              </a:solidFill>
              <a:latin typeface="-apple-system"/>
            </a:endParaRPr>
          </a:p>
          <a:p>
            <a:pPr algn="ctr"/>
            <a:r>
              <a:rPr lang="en-US" altLang="zh-CN" sz="3200" b="1" i="0" dirty="0">
                <a:solidFill>
                  <a:srgbClr val="24292F"/>
                </a:solidFill>
                <a:effectLst/>
                <a:latin typeface="-apple-system"/>
              </a:rPr>
              <a:t>Paper4 </a:t>
            </a:r>
          </a:p>
          <a:p>
            <a:pPr algn="ctr"/>
            <a:endParaRPr lang="en-US" altLang="zh-CN" sz="3200" dirty="0">
              <a:solidFill>
                <a:srgbClr val="24292F"/>
              </a:solidFill>
              <a:latin typeface="-apple-system"/>
            </a:endParaRPr>
          </a:p>
          <a:p>
            <a:pPr algn="ctr"/>
            <a:endParaRPr lang="en-US" altLang="zh-CN" sz="3200" dirty="0">
              <a:solidFill>
                <a:srgbClr val="24292F"/>
              </a:solidFill>
              <a:latin typeface="-apple-system"/>
            </a:endParaRPr>
          </a:p>
          <a:p>
            <a:pPr algn="ctr"/>
            <a:r>
              <a:rPr lang="en-US" altLang="zh-CN" sz="2400" i="0" dirty="0">
                <a:solidFill>
                  <a:srgbClr val="24292F"/>
                </a:solidFill>
                <a:effectLst/>
                <a:latin typeface="-apple-system"/>
              </a:rPr>
              <a:t>Nanxing Liu</a:t>
            </a:r>
          </a:p>
          <a:p>
            <a:pPr algn="ctr"/>
            <a:r>
              <a:rPr lang="en-US" altLang="zh-CN" sz="2000" dirty="0">
                <a:solidFill>
                  <a:srgbClr val="24292F"/>
                </a:solidFill>
                <a:latin typeface="-apple-system"/>
              </a:rPr>
              <a:t>MSc Bioinformatics program</a:t>
            </a:r>
            <a:endParaRPr lang="en-US" altLang="zh-CN" sz="200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0AE89-0FA0-0561-3BD0-5A0343F2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51" y="4088524"/>
            <a:ext cx="4414573" cy="27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540" y="958723"/>
            <a:ext cx="6294922" cy="5798212"/>
          </a:xfrm>
        </p:spPr>
        <p:txBody>
          <a:bodyPr>
            <a:normAutofit lnSpcReduction="10000"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RNA mapping 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0" dirty="0">
                <a:solidFill>
                  <a:srgbClr val="57606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b="0" i="0" dirty="0">
                <a:solidFill>
                  <a:srgbClr val="24292F"/>
                </a:solidFill>
                <a:effectLst/>
                <a:latin typeface="-apple-system"/>
              </a:rPr>
              <a:t>mapping all </a:t>
            </a:r>
            <a:r>
              <a:rPr lang="en-US" altLang="zh-CN" sz="1800" b="0" i="0" dirty="0" err="1">
                <a:solidFill>
                  <a:srgbClr val="24292F"/>
                </a:solidFill>
                <a:effectLst/>
                <a:latin typeface="-apple-system"/>
              </a:rPr>
              <a:t>paried</a:t>
            </a:r>
            <a:r>
              <a:rPr lang="en-US" altLang="zh-CN" sz="1800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zh-CN" sz="1800" b="0" i="0" dirty="0" err="1">
                <a:solidFill>
                  <a:srgbClr val="24292F"/>
                </a:solidFill>
                <a:effectLst/>
                <a:latin typeface="-apple-system"/>
              </a:rPr>
              <a:t>RNA_reads</a:t>
            </a:r>
            <a:r>
              <a:rPr lang="en-US" altLang="zh-CN" sz="1800" b="0" i="0" dirty="0">
                <a:solidFill>
                  <a:srgbClr val="24292F"/>
                </a:solidFill>
                <a:effectLst/>
                <a:latin typeface="-apple-system"/>
              </a:rPr>
              <a:t>(after trimmed) to assembly genome (after masked ).</a:t>
            </a:r>
            <a:r>
              <a:rPr lang="en-US" altLang="zh-CN" sz="18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 some bam files.</a:t>
            </a:r>
            <a:endParaRPr lang="en-US" altLang="zh-CN" sz="1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sz="18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mapping quality:  “Uniquely mapped reads” of </a:t>
            </a:r>
            <a:r>
              <a:rPr lang="en-US" altLang="zh-CN" sz="18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altLang="zh-CN" sz="18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pair RNA reads are over or around 80%, which is good.</a:t>
            </a:r>
          </a:p>
          <a:p>
            <a:endParaRPr lang="en-US" dirty="0">
              <a:solidFill>
                <a:srgbClr val="57606A"/>
              </a:solidFill>
              <a:latin typeface="-apple-system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Sort and merge (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Samtools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and merge all mapping result (.bam) together to one bam file in order to do the structural annotation(Braker).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F12A55-2E79-0EF3-03DD-98307CEC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7" y="958723"/>
            <a:ext cx="6046970" cy="2670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704838-0242-A5AC-000C-C21E63521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43" y="3065048"/>
            <a:ext cx="4539791" cy="15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8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9928" y="1049154"/>
            <a:ext cx="5422231" cy="5504046"/>
          </a:xfrm>
        </p:spPr>
        <p:txBody>
          <a:bodyPr/>
          <a:lstStyle/>
          <a:p>
            <a:r>
              <a:rPr lang="en-GB" b="1" dirty="0"/>
              <a:t>5.  Structural annotation (Braker)</a:t>
            </a:r>
          </a:p>
          <a:p>
            <a:r>
              <a:rPr lang="en-GB" b="1" dirty="0"/>
              <a:t>6.  Functional annotation (</a:t>
            </a:r>
            <a:r>
              <a:rPr lang="en-GB" b="1" dirty="0" err="1"/>
              <a:t>EggNOGmapper</a:t>
            </a:r>
            <a:r>
              <a:rPr lang="en-GB" b="1" dirty="0"/>
              <a:t>)</a:t>
            </a:r>
          </a:p>
          <a:p>
            <a:endParaRPr lang="en-GB" b="1" dirty="0"/>
          </a:p>
          <a:p>
            <a:r>
              <a:rPr lang="en-GB" b="1" dirty="0"/>
              <a:t>7.  IGV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masked assembly genome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Sorted_merged.bam</a:t>
            </a:r>
            <a:r>
              <a:rPr lang="en-GB" dirty="0"/>
              <a:t> after mapping (with indexed .bai)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eggnogmapper_out.emapper.gff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augustus.hints.gff3 (braker)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0206E3-3215-DDAC-2DDE-743689570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4" t="45373"/>
          <a:stretch/>
        </p:blipFill>
        <p:spPr>
          <a:xfrm>
            <a:off x="5733710" y="2176915"/>
            <a:ext cx="6458290" cy="25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FF66CC">
                    <a:alpha val="70000"/>
                  </a:srgbClr>
                </a:solidFill>
              </a:rPr>
              <a:t>Differential expression analyses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9" y="962527"/>
            <a:ext cx="8082830" cy="473885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GB" b="1" dirty="0"/>
              <a:t>Counting reads (</a:t>
            </a:r>
            <a:r>
              <a:rPr lang="en-GB" b="1" dirty="0" err="1"/>
              <a:t>Htseq</a:t>
            </a:r>
            <a:r>
              <a:rPr lang="en-GB" b="1" dirty="0"/>
              <a:t>)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counting reads that map on genomic features (only use Braker found)</a:t>
            </a: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GB" sz="1000" dirty="0"/>
              <a:t>SRR6040092_11_Aligned.out.bam_sort.txt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leaf</a:t>
            </a:r>
            <a:r>
              <a:rPr lang="en-GB" sz="1000" dirty="0"/>
              <a:t>  </a:t>
            </a:r>
          </a:p>
          <a:p>
            <a:r>
              <a:rPr lang="en-GB" sz="1000" dirty="0"/>
              <a:t>SRR6040093_11_Aligned.out.bam_sort.txt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root</a:t>
            </a:r>
            <a:endParaRPr lang="en-GB" sz="1000" dirty="0"/>
          </a:p>
          <a:p>
            <a:r>
              <a:rPr lang="en-GB" sz="1000" dirty="0"/>
              <a:t>SRR6040094_11_Aligned.out.bam_sort.txt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aril 2</a:t>
            </a:r>
            <a:endParaRPr lang="en-GB" sz="1000" dirty="0"/>
          </a:p>
          <a:p>
            <a:r>
              <a:rPr lang="en-GB" sz="1000" dirty="0"/>
              <a:t>SRR6040095_11_Aligned.out.bam_sort.txt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aril 1</a:t>
            </a:r>
            <a:endParaRPr lang="en-GB" sz="1000" dirty="0"/>
          </a:p>
          <a:p>
            <a:r>
              <a:rPr lang="en-GB" sz="1000" dirty="0"/>
              <a:t>SRR6040096_11_Aligned.out.bam_sort.txt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stem</a:t>
            </a:r>
            <a:endParaRPr lang="en-GB" sz="1000" dirty="0"/>
          </a:p>
          <a:p>
            <a:r>
              <a:rPr lang="en-GB" sz="1000" dirty="0"/>
              <a:t>SRR6040097_11_Aligned.out.bam_sort.txt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aril 3</a:t>
            </a:r>
            <a:endParaRPr lang="en-GB" sz="1000" dirty="0"/>
          </a:p>
          <a:p>
            <a:r>
              <a:rPr lang="en-GB" sz="1000" dirty="0"/>
              <a:t>SRR6156066_11_Aligned.out.bam_sort.txt      </a:t>
            </a:r>
            <a:r>
              <a:rPr lang="en-US" altLang="zh-CN" sz="1000" b="0" i="0" dirty="0" err="1">
                <a:solidFill>
                  <a:srgbClr val="6E7781"/>
                </a:solidFill>
                <a:effectLst/>
                <a:latin typeface="ui-monospace"/>
              </a:rPr>
              <a:t>Monthong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: aril 2</a:t>
            </a:r>
            <a:endParaRPr lang="en-GB" sz="1000" dirty="0"/>
          </a:p>
          <a:p>
            <a:r>
              <a:rPr lang="en-GB" sz="1000" dirty="0"/>
              <a:t>SRR6156067_11_Aligned.out.bam_sort.txt      </a:t>
            </a:r>
            <a:r>
              <a:rPr lang="en-US" altLang="zh-CN" sz="1000" b="0" i="0" dirty="0" err="1">
                <a:solidFill>
                  <a:srgbClr val="6E7781"/>
                </a:solidFill>
                <a:effectLst/>
                <a:latin typeface="ui-monospace"/>
              </a:rPr>
              <a:t>Monthong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: aril 3</a:t>
            </a:r>
            <a:endParaRPr lang="en-GB" sz="1000" dirty="0"/>
          </a:p>
          <a:p>
            <a:r>
              <a:rPr lang="en-GB" sz="1000" dirty="0"/>
              <a:t>SRR6156069_11_Aligned.out.bam_sort.txt      </a:t>
            </a:r>
            <a:r>
              <a:rPr lang="en-US" altLang="zh-CN" sz="1000" b="0" i="0" dirty="0" err="1">
                <a:solidFill>
                  <a:srgbClr val="6E7781"/>
                </a:solidFill>
                <a:effectLst/>
                <a:latin typeface="ui-monospace"/>
              </a:rPr>
              <a:t>Monthong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: aril 1</a:t>
            </a:r>
            <a:endParaRPr lang="en-GB" sz="1000" dirty="0"/>
          </a:p>
          <a:p>
            <a:endParaRPr lang="en-GB" sz="1000" dirty="0"/>
          </a:p>
          <a:p>
            <a:endParaRPr lang="en-GB" sz="1000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324623-82AC-1382-FBC1-C56A8FCF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585" y="134440"/>
            <a:ext cx="2641349" cy="5163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7418CA-EE4A-848D-842C-461B3D1CD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47" y="4683769"/>
            <a:ext cx="9148567" cy="16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1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88" y="123648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FF66CC">
                    <a:alpha val="70000"/>
                  </a:srgbClr>
                </a:solidFill>
              </a:rPr>
              <a:t>Differential expression analyses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60" y="687528"/>
            <a:ext cx="8853487" cy="4676775"/>
          </a:xfrm>
        </p:spPr>
        <p:txBody>
          <a:bodyPr/>
          <a:lstStyle/>
          <a:p>
            <a:r>
              <a:rPr lang="en-GB" b="1" dirty="0"/>
              <a:t>2. Expression analysis (</a:t>
            </a:r>
            <a:r>
              <a:rPr lang="en-GB" b="1" dirty="0" err="1"/>
              <a:t>Deseq</a:t>
            </a:r>
            <a:r>
              <a:rPr lang="en-GB" b="1" dirty="0"/>
              <a:t>)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b="1" dirty="0"/>
              <a:t>MA plot                                                                                                  PCA  plot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B07F67-8C10-8A55-44F1-8977DA1CA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1" r="1857"/>
          <a:stretch/>
        </p:blipFill>
        <p:spPr>
          <a:xfrm>
            <a:off x="168965" y="2030350"/>
            <a:ext cx="5637497" cy="2811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D38102-5D0B-9BF2-9CED-173A7C4B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217" y="2030348"/>
            <a:ext cx="5747493" cy="33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88" y="123648"/>
            <a:ext cx="8852852" cy="1168123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FF66CC">
                    <a:alpha val="70000"/>
                  </a:srgbClr>
                </a:solidFill>
              </a:rPr>
              <a:t>Differential expression analyses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60" y="687528"/>
            <a:ext cx="11528240" cy="4676775"/>
          </a:xfrm>
        </p:spPr>
        <p:txBody>
          <a:bodyPr/>
          <a:lstStyle/>
          <a:p>
            <a:r>
              <a:rPr lang="en-GB" b="1" dirty="0"/>
              <a:t>Expression analysis (</a:t>
            </a:r>
            <a:r>
              <a:rPr lang="en-GB" b="1" dirty="0" err="1"/>
              <a:t>Deseq</a:t>
            </a:r>
            <a:r>
              <a:rPr lang="en-GB" b="1" dirty="0"/>
              <a:t>)</a:t>
            </a:r>
          </a:p>
          <a:p>
            <a:endParaRPr lang="en-GB" b="1" dirty="0"/>
          </a:p>
          <a:p>
            <a:r>
              <a:rPr lang="en-GB" b="1" dirty="0"/>
              <a:t>Heatmap                                                                    Braker most significant genes:                    </a:t>
            </a:r>
          </a:p>
          <a:p>
            <a:pPr marL="0" indent="0">
              <a:buNone/>
            </a:pPr>
            <a:r>
              <a:rPr lang="en-GB" dirty="0"/>
              <a:t>                      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B9EAD0-707D-F539-E319-63ACC88B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670" y="2124467"/>
            <a:ext cx="7271129" cy="3803716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CE84060-E596-68E5-9FA3-558D27DB6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87781"/>
              </p:ext>
            </p:extLst>
          </p:nvPr>
        </p:nvGraphicFramePr>
        <p:xfrm>
          <a:off x="7170937" y="1855651"/>
          <a:ext cx="5021063" cy="4408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051">
                  <a:extLst>
                    <a:ext uri="{9D8B030D-6E8A-4147-A177-3AD203B41FA5}">
                      <a16:colId xmlns:a16="http://schemas.microsoft.com/office/drawing/2014/main" val="1308996594"/>
                    </a:ext>
                  </a:extLst>
                </a:gridCol>
                <a:gridCol w="1301315">
                  <a:extLst>
                    <a:ext uri="{9D8B030D-6E8A-4147-A177-3AD203B41FA5}">
                      <a16:colId xmlns:a16="http://schemas.microsoft.com/office/drawing/2014/main" val="1810729274"/>
                    </a:ext>
                  </a:extLst>
                </a:gridCol>
                <a:gridCol w="2627697">
                  <a:extLst>
                    <a:ext uri="{9D8B030D-6E8A-4147-A177-3AD203B41FA5}">
                      <a16:colId xmlns:a16="http://schemas.microsoft.com/office/drawing/2014/main" val="1614896115"/>
                    </a:ext>
                  </a:extLst>
                </a:gridCol>
              </a:tblGrid>
              <a:tr h="310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gene 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log2FoldChange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</a:rPr>
                        <a:t>blastn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602574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g2413.t1.CDS9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-5.843577609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WAT1-related protein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965271"/>
                  </a:ext>
                </a:extLst>
              </a:tr>
              <a:tr h="414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g2303.t1.CDS26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-4.608321201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uncharacterized ATP-dependent helicase </a:t>
                      </a:r>
                      <a:r>
                        <a:rPr lang="en-US" sz="1100" u="none" strike="noStrike" dirty="0" err="1">
                          <a:effectLst/>
                        </a:rPr>
                        <a:t>YprA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68034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g1956.t1.CDS1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-4.183108123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cytochrome b5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890770"/>
                  </a:ext>
                </a:extLst>
              </a:tr>
              <a:tr h="597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g2592.t1.CDS1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-8.183953635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inactive protein RESTRICTED TEV MOVEMENT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25496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g2179.t1.CDS1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-8.313190329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NAC domain-containing protein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76400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---------------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------------------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-----------------------------------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6862182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g549.t1.CDS7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7.449003127</a:t>
                      </a:r>
                      <a:endParaRPr lang="en-US" altLang="zh-CN" sz="1100" b="0" i="0" u="none" strike="noStrike" dirty="0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trehalose-phosphate phosphatase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062640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g2019.t1.CDS1</a:t>
                      </a:r>
                      <a:endParaRPr lang="en-US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4.232219001</a:t>
                      </a:r>
                      <a:endParaRPr lang="en-US" altLang="zh-CN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nudix</a:t>
                      </a:r>
                      <a:r>
                        <a:rPr lang="en-US" sz="1100" u="none" strike="noStrike" dirty="0">
                          <a:effectLst/>
                        </a:rPr>
                        <a:t> hydrolase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394863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g2369.t1.CDS1</a:t>
                      </a:r>
                      <a:endParaRPr lang="en-US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5.677171283</a:t>
                      </a:r>
                      <a:endParaRPr lang="en-US" altLang="zh-CN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4-coumarate--CoA ligase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668081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g549.t1.CDS18</a:t>
                      </a:r>
                      <a:endParaRPr lang="en-US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6.726523605</a:t>
                      </a:r>
                      <a:endParaRPr lang="en-US" altLang="zh-CN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trehalose-phosphate phosphatase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061811"/>
                  </a:ext>
                </a:extLst>
              </a:tr>
              <a:tr h="597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g2343.t1.CDS1</a:t>
                      </a:r>
                      <a:endParaRPr lang="en-US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4.816252696</a:t>
                      </a:r>
                      <a:endParaRPr lang="en-US" altLang="zh-CN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probable galactinol--sucrose galactosyltransferase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55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06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FF9933"/>
                </a:solidFill>
              </a:rPr>
              <a:t>Transcriptome assembly  </a:t>
            </a:r>
            <a:r>
              <a:rPr lang="en-GB" altLang="zh-CN" b="1" dirty="0">
                <a:solidFill>
                  <a:schemeClr val="tx1">
                    <a:alpha val="70000"/>
                  </a:schemeClr>
                </a:solidFill>
              </a:rPr>
              <a:t>(extra)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7322" y="1090612"/>
            <a:ext cx="9134312" cy="46767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Trinity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There are 2 methods to run trinity</a:t>
            </a:r>
            <a:endParaRPr lang="en-GB" dirty="0"/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typical Trinity: do after the RNA trimmed and QC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Genome-guided Trinity: 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 do after mapping. More accurate</a:t>
            </a:r>
          </a:p>
          <a:p>
            <a:endParaRPr lang="en-US" dirty="0">
              <a:solidFill>
                <a:srgbClr val="24292F"/>
              </a:solidFill>
              <a:latin typeface="-apple-system"/>
            </a:endParaRPr>
          </a:p>
          <a:p>
            <a:r>
              <a:rPr lang="en-GB" b="1" dirty="0"/>
              <a:t>Output: 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Trinity-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GG.fasta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V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isualization with </a:t>
            </a:r>
            <a:r>
              <a:rPr lang="en-US" altLang="zh-CN" b="0" i="0" strike="noStrike" dirty="0">
                <a:effectLst/>
                <a:latin typeface="-apple-system"/>
                <a:hlinkClick r:id="rId3"/>
              </a:rPr>
              <a:t>Bandage</a:t>
            </a:r>
            <a:endParaRPr lang="en-US" altLang="zh-CN" b="0" i="0" strike="noStrike" dirty="0"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(but we don’t do that)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5CDCA4-3126-E15A-8C13-8B6233A1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731" y="-105877"/>
            <a:ext cx="3309948" cy="6780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77936F-E6A1-E8C8-3050-74400BFC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779" y="2700162"/>
            <a:ext cx="4668443" cy="32177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32BD59-2CAB-FBF1-AF36-C229E09386E9}"/>
              </a:ext>
            </a:extLst>
          </p:cNvPr>
          <p:cNvSpPr txBox="1"/>
          <p:nvPr/>
        </p:nvSpPr>
        <p:spPr>
          <a:xfrm>
            <a:off x="3493970" y="6291589"/>
            <a:ext cx="7892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https://github.com/trinityrnaseq/trinityrnaseq/wiki/Output-of-Trinity-Assembly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91681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9613248" cy="5855368"/>
          </a:xfrm>
        </p:spPr>
        <p:txBody>
          <a:bodyPr>
            <a:normAutofit/>
          </a:bodyPr>
          <a:lstStyle/>
          <a:p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193800"/>
            <a:ext cx="8853487" cy="4676775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EF9D296-7B42-4E03-E04D-DAB120F15470}"/>
              </a:ext>
            </a:extLst>
          </p:cNvPr>
          <p:cNvSpPr txBox="1">
            <a:spLocks/>
          </p:cNvSpPr>
          <p:nvPr/>
        </p:nvSpPr>
        <p:spPr>
          <a:xfrm>
            <a:off x="3614574" y="1345402"/>
            <a:ext cx="6838462" cy="1887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spc="300">
                <a:solidFill>
                  <a:schemeClr val="tx2">
                    <a:alpha val="7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Thanks/Questions?</a:t>
            </a:r>
            <a:endParaRPr lang="zh-CN" altLang="en-US" sz="4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EAFAFB-71C9-072C-512F-F968D4B0E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" r="3464"/>
          <a:stretch/>
        </p:blipFill>
        <p:spPr>
          <a:xfrm>
            <a:off x="8807087" y="3743373"/>
            <a:ext cx="3291898" cy="29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3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98439A-579B-8F4D-A5E7-CE3CCCF8F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791" y="243893"/>
            <a:ext cx="9144000" cy="1417637"/>
          </a:xfrm>
        </p:spPr>
        <p:txBody>
          <a:bodyPr>
            <a:normAutofit/>
          </a:bodyPr>
          <a:lstStyle/>
          <a:p>
            <a:r>
              <a:rPr lang="en-GB" dirty="0"/>
              <a:t>What did the paper do</a:t>
            </a:r>
            <a:br>
              <a:rPr lang="en-GB" dirty="0"/>
            </a:br>
            <a:endParaRPr lang="en-GB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064496-D482-04F9-1958-1F2DD525DD2B}"/>
              </a:ext>
            </a:extLst>
          </p:cNvPr>
          <p:cNvSpPr txBox="1"/>
          <p:nvPr/>
        </p:nvSpPr>
        <p:spPr>
          <a:xfrm>
            <a:off x="734518" y="1661530"/>
            <a:ext cx="107779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42021"/>
                </a:solidFill>
                <a:latin typeface="OptimaLTStd-Bold"/>
              </a:rPr>
              <a:t>D</a:t>
            </a:r>
            <a:r>
              <a:rPr lang="en-US" altLang="zh-CN" sz="2800" b="1" i="0" dirty="0">
                <a:solidFill>
                  <a:srgbClr val="242021"/>
                </a:solidFill>
                <a:effectLst/>
                <a:latin typeface="OptimaLTStd-Bold"/>
              </a:rPr>
              <a:t>raft  genome  assembly </a:t>
            </a:r>
          </a:p>
          <a:p>
            <a:endParaRPr lang="en-US" altLang="zh-CN" sz="2800" b="1" i="0" dirty="0">
              <a:solidFill>
                <a:srgbClr val="242021"/>
              </a:solidFill>
              <a:effectLst/>
              <a:latin typeface="OptimaLTStd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242021"/>
                </a:solidFill>
                <a:effectLst/>
                <a:latin typeface="OptimaLTStd-Bold"/>
              </a:rPr>
              <a:t>Musang King fruit stalk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i="0" dirty="0">
              <a:solidFill>
                <a:srgbClr val="242021"/>
              </a:solidFill>
              <a:effectLst/>
              <a:latin typeface="OptimaLTStd-Bold"/>
            </a:endParaRPr>
          </a:p>
          <a:p>
            <a:r>
              <a:rPr lang="en-US" altLang="zh-CN" sz="2800" b="1" i="0" dirty="0">
                <a:solidFill>
                  <a:srgbClr val="242021"/>
                </a:solidFill>
                <a:effectLst/>
                <a:latin typeface="OptimaLTStd-Bold"/>
              </a:rPr>
              <a:t>Transcriptomic analysis </a:t>
            </a:r>
          </a:p>
          <a:p>
            <a:endParaRPr lang="en-US" altLang="zh-CN" sz="2800" b="0" i="0" dirty="0">
              <a:solidFill>
                <a:srgbClr val="242021"/>
              </a:solidFill>
              <a:effectLst/>
              <a:latin typeface="OptimaLTStd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242021"/>
                </a:solidFill>
                <a:effectLst/>
                <a:latin typeface="OptimaLTStd-Bold"/>
              </a:rPr>
              <a:t>between </a:t>
            </a:r>
            <a:r>
              <a:rPr lang="en-US" altLang="zh-CN" sz="2800" b="0" i="0" dirty="0">
                <a:solidFill>
                  <a:srgbClr val="242021"/>
                </a:solidFill>
                <a:effectLst/>
                <a:latin typeface="MinionPro-Regular"/>
              </a:rPr>
              <a:t>different plant organs</a:t>
            </a:r>
            <a:r>
              <a:rPr lang="en-US" altLang="zh-CN" sz="2800" dirty="0"/>
              <a:t> (non-fruit and fruit)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242021"/>
                </a:solidFill>
                <a:effectLst/>
                <a:latin typeface="MinionPro-Regular"/>
              </a:rPr>
              <a:t>between fruit from different </a:t>
            </a:r>
            <a:r>
              <a:rPr lang="en-US" altLang="zh-CN" sz="2800" b="0" i="0" u="sng" dirty="0">
                <a:solidFill>
                  <a:srgbClr val="242021"/>
                </a:solidFill>
                <a:effectLst/>
                <a:latin typeface="MinionPro-Regular"/>
              </a:rPr>
              <a:t>cu</a:t>
            </a:r>
            <a:r>
              <a:rPr lang="en-US" altLang="zh-CN" sz="2800" b="0" i="0" dirty="0">
                <a:solidFill>
                  <a:srgbClr val="242021"/>
                </a:solidFill>
                <a:effectLst/>
                <a:latin typeface="MinionPro-Regular"/>
              </a:rPr>
              <a:t>ltivars 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Musang King 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Monthong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Puang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0" i="0" dirty="0">
                <a:solidFill>
                  <a:srgbClr val="242021"/>
                </a:solidFill>
                <a:effectLst/>
                <a:latin typeface="MinionPro-Regular"/>
              </a:rPr>
              <a:t>)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706D3C1-F12E-BD6A-F84C-E949855FB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" r="3464"/>
          <a:stretch/>
        </p:blipFill>
        <p:spPr>
          <a:xfrm>
            <a:off x="8900102" y="0"/>
            <a:ext cx="3291898" cy="29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6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98439A-579B-8F4D-A5E7-CE3CCCF8F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689663"/>
            <a:ext cx="7286951" cy="1402027"/>
          </a:xfrm>
        </p:spPr>
        <p:txBody>
          <a:bodyPr>
            <a:normAutofit/>
          </a:bodyPr>
          <a:lstStyle/>
          <a:p>
            <a:r>
              <a:rPr lang="en-GB" sz="2800" dirty="0"/>
              <a:t>Type of Sample and Data</a:t>
            </a:r>
            <a:br>
              <a:rPr lang="en-GB" dirty="0"/>
            </a:br>
            <a:endParaRPr lang="en-GB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1E1BD93-E900-DD07-2E5F-12113AFF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53" y="2355415"/>
            <a:ext cx="5747984" cy="4605455"/>
          </a:xfrm>
        </p:spPr>
        <p:txBody>
          <a:bodyPr/>
          <a:lstStyle/>
          <a:p>
            <a:pPr algn="l"/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DNA- Long reads 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Pacbio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- short reads (Illumina)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RNA- 6 paired trimmed short reads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- 3 paired untrimmed short reads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(Illumina)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scaffold 6,10,11 are given.</a:t>
            </a:r>
          </a:p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Only chose Scaffold_11</a:t>
            </a:r>
          </a:p>
        </p:txBody>
      </p:sp>
      <p:sp>
        <p:nvSpPr>
          <p:cNvPr id="8" name="副标题 5">
            <a:extLst>
              <a:ext uri="{FF2B5EF4-FFF2-40B4-BE49-F238E27FC236}">
                <a16:creationId xmlns:a16="http://schemas.microsoft.com/office/drawing/2014/main" id="{85C51161-DEFB-8BE8-EDE3-D95AB791F76D}"/>
              </a:ext>
            </a:extLst>
          </p:cNvPr>
          <p:cNvSpPr txBox="1">
            <a:spLocks/>
          </p:cNvSpPr>
          <p:nvPr/>
        </p:nvSpPr>
        <p:spPr>
          <a:xfrm>
            <a:off x="6328712" y="2252544"/>
            <a:ext cx="6218008" cy="4605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spc="300" baseline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81818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81818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81818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81818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Sample:</a:t>
            </a:r>
          </a:p>
          <a:p>
            <a:pPr algn="l"/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Genomic analysis: 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Musang King fruit stalk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Transcriptomic analysis: 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Musang King fruit arils   </a:t>
            </a:r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Monthong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fruit arils       </a:t>
            </a:r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</a:p>
          <a:p>
            <a:pPr algn="l"/>
            <a:r>
              <a:rPr lang="en-US" altLang="zh-CN" sz="18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1800" strike="sng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Puang</a:t>
            </a:r>
            <a:r>
              <a:rPr lang="en-US" altLang="zh-CN" sz="18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trike="sng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Manee</a:t>
            </a:r>
            <a:r>
              <a:rPr lang="en-US" altLang="zh-CN" sz="18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fruit arils (don’t use )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Musang King non-fruit parts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(stem, root, and leaf)   </a:t>
            </a:r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EA47BB-5E43-EDFF-B240-9094CD069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047" y="0"/>
            <a:ext cx="2905998" cy="2543503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D345B21-E6E6-C056-CCE4-09BBD438940E}"/>
              </a:ext>
            </a:extLst>
          </p:cNvPr>
          <p:cNvSpPr txBox="1">
            <a:spLocks/>
          </p:cNvSpPr>
          <p:nvPr/>
        </p:nvSpPr>
        <p:spPr>
          <a:xfrm>
            <a:off x="-1599958" y="-99583"/>
            <a:ext cx="9144000" cy="1417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spc="300">
                <a:solidFill>
                  <a:schemeClr val="tx2">
                    <a:alpha val="7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did </a:t>
            </a:r>
            <a:r>
              <a:rPr lang="en-US" altLang="zh-CN" dirty="0"/>
              <a:t>we</a:t>
            </a:r>
            <a:r>
              <a:rPr lang="en-GB" dirty="0"/>
              <a:t> do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55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AAA3CA-5879-A341-96FB-6033B80D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02365"/>
            <a:ext cx="8852852" cy="730196"/>
          </a:xfrm>
        </p:spPr>
        <p:txBody>
          <a:bodyPr>
            <a:normAutofit/>
          </a:bodyPr>
          <a:lstStyle/>
          <a:p>
            <a:r>
              <a:rPr lang="en-GB" sz="4400" b="1" dirty="0"/>
              <a:t>Workflow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81BE01-D9E7-7045-A326-0E72A6DC8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3592"/>
            <a:ext cx="5295578" cy="4083050"/>
          </a:xfrm>
        </p:spPr>
        <p:txBody>
          <a:bodyPr/>
          <a:lstStyle/>
          <a:p>
            <a:r>
              <a:rPr lang="en-GB" sz="2400" dirty="0">
                <a:solidFill>
                  <a:srgbClr val="0070C0">
                    <a:alpha val="70000"/>
                  </a:srgbClr>
                </a:solidFill>
              </a:rPr>
              <a:t>De Novo Genome Assembly</a:t>
            </a:r>
          </a:p>
          <a:p>
            <a:endParaRPr lang="en-GB" sz="2400" dirty="0">
              <a:solidFill>
                <a:srgbClr val="0070C0">
                  <a:alpha val="70000"/>
                </a:srgbClr>
              </a:solidFill>
            </a:endParaRPr>
          </a:p>
          <a:p>
            <a:r>
              <a:rPr lang="en-GB" sz="2400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</a:p>
          <a:p>
            <a:endParaRPr lang="en-GB" sz="2400" dirty="0">
              <a:solidFill>
                <a:srgbClr val="00B050">
                  <a:alpha val="70000"/>
                </a:srgbClr>
              </a:solidFill>
            </a:endParaRPr>
          </a:p>
          <a:p>
            <a:r>
              <a:rPr lang="en-GB" sz="2400" dirty="0">
                <a:solidFill>
                  <a:srgbClr val="FF66CC"/>
                </a:solidFill>
              </a:rPr>
              <a:t>Differential expression analyses</a:t>
            </a:r>
          </a:p>
          <a:p>
            <a:pPr marL="342900" indent="-342900">
              <a:buAutoNum type="arabicPeriod" startAt="3"/>
            </a:pPr>
            <a:endParaRPr lang="en-GB" sz="2400" dirty="0">
              <a:solidFill>
                <a:srgbClr val="FF66CC"/>
              </a:solidFill>
            </a:endParaRPr>
          </a:p>
          <a:p>
            <a:r>
              <a:rPr lang="en-GB" altLang="zh-CN" sz="2400" dirty="0">
                <a:solidFill>
                  <a:srgbClr val="FF9933"/>
                </a:solidFill>
              </a:rPr>
              <a:t>Transcriptome assembly (extra)</a:t>
            </a:r>
          </a:p>
          <a:p>
            <a:endParaRPr lang="en-GB" dirty="0"/>
          </a:p>
        </p:txBody>
      </p:sp>
      <p:pic>
        <p:nvPicPr>
          <p:cNvPr id="3" name="图片 2" descr="图示, 示意图&#10;&#10;描述已自动生成">
            <a:extLst>
              <a:ext uri="{FF2B5EF4-FFF2-40B4-BE49-F238E27FC236}">
                <a16:creationId xmlns:a16="http://schemas.microsoft.com/office/drawing/2014/main" id="{EBBD26A1-FA5C-7C66-FCD7-3C835277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22" y="0"/>
            <a:ext cx="529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2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>
                <a:solidFill>
                  <a:srgbClr val="0070C0">
                    <a:alpha val="70000"/>
                  </a:srgbClr>
                </a:solidFill>
              </a:rPr>
              <a:t>De Novo Genome Assembly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193800"/>
            <a:ext cx="8853487" cy="4676775"/>
          </a:xfrm>
        </p:spPr>
        <p:txBody>
          <a:bodyPr/>
          <a:lstStyle/>
          <a:p>
            <a:r>
              <a:rPr lang="en-GB" b="1" dirty="0"/>
              <a:t>1. Genome </a:t>
            </a:r>
            <a:r>
              <a:rPr lang="en-GB" b="1" dirty="0" err="1"/>
              <a:t>Illunima</a:t>
            </a:r>
            <a:r>
              <a:rPr lang="en-GB" b="1" dirty="0"/>
              <a:t> short reads QC (</a:t>
            </a:r>
            <a:r>
              <a:rPr lang="en-GB" b="1" dirty="0" err="1"/>
              <a:t>FastQC</a:t>
            </a:r>
            <a:r>
              <a:rPr lang="en-GB" b="1" dirty="0"/>
              <a:t>)</a:t>
            </a:r>
          </a:p>
          <a:p>
            <a:pPr marL="0" indent="0">
              <a:buNone/>
            </a:pPr>
            <a:r>
              <a:rPr lang="en-GB" altLang="zh-CN" dirty="0"/>
              <a:t>    trimmed paired reads (11.1P /11.2P)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quality look quite nice! </a:t>
            </a:r>
          </a:p>
          <a:p>
            <a:pPr marL="0" indent="0">
              <a:buNone/>
            </a:pPr>
            <a:r>
              <a:rPr lang="en-GB" dirty="0"/>
              <a:t>Since already trimmed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957A5-1BC6-24CD-6D1E-D611842E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600" y="0"/>
            <a:ext cx="4782079" cy="6012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5D9D65-0F6C-5EE3-2E50-9651E52D1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1" y="2089440"/>
            <a:ext cx="3762756" cy="2679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4FB8D2-5C9E-5943-88B5-EA26AC596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052" y="2089440"/>
            <a:ext cx="3822646" cy="26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0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>
                <a:solidFill>
                  <a:srgbClr val="0070C0">
                    <a:alpha val="70000"/>
                  </a:srgbClr>
                </a:solidFill>
              </a:rPr>
              <a:t>De Novo Genome Assembly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097" y="1193800"/>
            <a:ext cx="7044266" cy="4676775"/>
          </a:xfrm>
        </p:spPr>
        <p:txBody>
          <a:bodyPr/>
          <a:lstStyle/>
          <a:p>
            <a:r>
              <a:rPr lang="en-GB" b="1" dirty="0"/>
              <a:t>2. Genome assembly of PacBio long reads  (</a:t>
            </a:r>
            <a:r>
              <a:rPr lang="en-GB" b="1" dirty="0" err="1"/>
              <a:t>Canu</a:t>
            </a:r>
            <a:r>
              <a:rPr lang="en-GB" b="1" dirty="0"/>
              <a:t>)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Canu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operates in </a:t>
            </a:r>
            <a:r>
              <a:rPr lang="en-US" altLang="zh-CN" i="1" dirty="0">
                <a:solidFill>
                  <a:srgbClr val="24292F"/>
                </a:solidFill>
                <a:effectLst/>
                <a:latin typeface="-apple-system"/>
              </a:rPr>
              <a:t>three phases: correction, trimming and assembly</a:t>
            </a:r>
          </a:p>
          <a:p>
            <a:pPr marL="0" indent="0">
              <a:buNone/>
            </a:pPr>
            <a:r>
              <a:rPr lang="en-GB" dirty="0"/>
              <a:t>     output `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ui-monospace"/>
              </a:rPr>
              <a:t>DNA_pacbio_assembly_11.contigs.fasta</a:t>
            </a:r>
            <a:r>
              <a:rPr lang="en-GB" dirty="0"/>
              <a:t>`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 3. Correct assembly with short reads (BWA, Pilon)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     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BWA: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map the DNA short reads to the long reads assembly 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b="1" dirty="0"/>
              <a:t>Pilon</a:t>
            </a:r>
            <a:r>
              <a:rPr lang="en-GB" dirty="0"/>
              <a:t>: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uses short reads alignment(BWA) against long reads assembly to identify inconsistencies to improve assembly. (polishing)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957A5-1BC6-24CD-6D1E-D611842E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162" y="159741"/>
            <a:ext cx="5200278" cy="65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>
                <a:solidFill>
                  <a:srgbClr val="0070C0">
                    <a:alpha val="70000"/>
                  </a:srgbClr>
                </a:solidFill>
              </a:rPr>
              <a:t>De Novo Genome Assembly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193800"/>
            <a:ext cx="8853487" cy="4676775"/>
          </a:xfrm>
        </p:spPr>
        <p:txBody>
          <a:bodyPr/>
          <a:lstStyle/>
          <a:p>
            <a:r>
              <a:rPr lang="en-GB" b="1" dirty="0"/>
              <a:t>4. Assembly quality (Quast)</a:t>
            </a:r>
          </a:p>
          <a:p>
            <a:pPr marL="0" indent="0">
              <a:buNone/>
            </a:pPr>
            <a:r>
              <a:rPr lang="en-GB" dirty="0"/>
              <a:t>    Compare:  </a:t>
            </a:r>
            <a:r>
              <a:rPr lang="en-GB" dirty="0" err="1"/>
              <a:t>Canu</a:t>
            </a:r>
            <a:r>
              <a:rPr lang="en-GB" dirty="0"/>
              <a:t>    </a:t>
            </a:r>
            <a:r>
              <a:rPr lang="en-GB" dirty="0" err="1"/>
              <a:t>Plion</a:t>
            </a:r>
            <a:r>
              <a:rPr lang="en-GB" dirty="0"/>
              <a:t>    reference genome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80CEF8-1A44-35D5-FBE4-4AF5FD72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20" y="465476"/>
            <a:ext cx="5435167" cy="30612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59AD6C-3B88-494A-DAC5-023328AF2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306" y="3733098"/>
            <a:ext cx="5419381" cy="30612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6E2785-36A8-23C2-C671-586650BD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43" y="3086281"/>
            <a:ext cx="5843457" cy="37038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308591-5993-AF88-3B75-27C5CF4D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60" y="2113379"/>
            <a:ext cx="2194194" cy="5593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889A19-E874-7A97-8D6A-ADB6A24C4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40" y="4146097"/>
            <a:ext cx="5477843" cy="1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2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21" y="135532"/>
            <a:ext cx="8057610" cy="769243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733" y="747752"/>
            <a:ext cx="9083503" cy="5974716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1. RNA short reads preprocessing: </a:t>
            </a:r>
          </a:p>
          <a:p>
            <a:pPr marL="0" indent="0">
              <a:buNone/>
            </a:pPr>
            <a:r>
              <a:rPr lang="en-US" altLang="zh-CN" dirty="0"/>
              <a:t>                           trimming (</a:t>
            </a:r>
            <a:r>
              <a:rPr lang="en-US" altLang="zh-CN" dirty="0" err="1"/>
              <a:t>Trim</a:t>
            </a:r>
            <a:r>
              <a:rPr lang="en-US" altLang="zh-CN" u="sng" dirty="0" err="1"/>
              <a:t>mo</a:t>
            </a:r>
            <a:r>
              <a:rPr lang="en-US" altLang="zh-CN" dirty="0" err="1"/>
              <a:t>matic</a:t>
            </a:r>
            <a:r>
              <a:rPr lang="en-US" altLang="zh-CN" dirty="0"/>
              <a:t>) +  quality check (</a:t>
            </a:r>
            <a:r>
              <a:rPr lang="en-US" altLang="zh-CN" dirty="0" err="1"/>
              <a:t>FastQC</a:t>
            </a:r>
            <a:r>
              <a:rPr lang="en-US" altLang="zh-CN" dirty="0"/>
              <a:t>)</a:t>
            </a:r>
            <a:endParaRPr lang="en-GB" altLang="zh-CN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Before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                  </a:t>
            </a:r>
          </a:p>
          <a:p>
            <a:pPr marL="0" indent="0">
              <a:buNone/>
            </a:pPr>
            <a:r>
              <a:rPr lang="en-GB" dirty="0"/>
              <a:t>                   1 Paired forward reads                        2 Paired reverse reads                             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After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3670C-43E5-5ACF-AB8A-3EDABFE4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90" y="1495964"/>
            <a:ext cx="3437612" cy="24969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9B4619-3A34-245D-BEE1-94472CBA5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817" y="1575262"/>
            <a:ext cx="3437612" cy="24176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F7E84F-5FED-3822-5BB5-AACCD928E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290" y="4235621"/>
            <a:ext cx="3642194" cy="26223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D80344-09F5-7CAF-7D2E-D2BAEA234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639" y="4301258"/>
            <a:ext cx="3444457" cy="25227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A7FABE-32B0-141C-C054-262E15CC9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265" y="-180128"/>
            <a:ext cx="3889312" cy="79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98" y="28378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5760" y="1193800"/>
            <a:ext cx="5779269" cy="5255126"/>
          </a:xfrm>
        </p:spPr>
        <p:txBody>
          <a:bodyPr/>
          <a:lstStyle/>
          <a:p>
            <a:r>
              <a:rPr lang="en-GB" sz="2000" b="1" dirty="0"/>
              <a:t>2. Masking assembly genome (</a:t>
            </a:r>
            <a:r>
              <a:rPr lang="en-US" altLang="zh-CN" sz="2000" b="1" i="0" dirty="0" err="1">
                <a:solidFill>
                  <a:srgbClr val="57606A"/>
                </a:solidFill>
                <a:effectLst/>
                <a:latin typeface="-apple-system"/>
              </a:rPr>
              <a:t>RepeatMasker</a:t>
            </a:r>
            <a:r>
              <a:rPr lang="en-GB" sz="2000" dirty="0"/>
              <a:t>)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predict genes more accurately, the genome should be masked for repeats.</a:t>
            </a:r>
          </a:p>
          <a:p>
            <a:r>
              <a:rPr lang="en-US" altLang="zh-CN" sz="1800" b="0" i="0" dirty="0">
                <a:solidFill>
                  <a:srgbClr val="57606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 result to the </a:t>
            </a:r>
            <a:r>
              <a:rPr lang="en-US" altLang="zh-CN" sz="1800" dirty="0">
                <a:solidFill>
                  <a:srgbClr val="5760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paper(54.8%), masked 47.99% re</a:t>
            </a:r>
            <a:r>
              <a:rPr lang="en-US" altLang="zh-CN" sz="1800" u="sng" dirty="0">
                <a:solidFill>
                  <a:srgbClr val="5760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5760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etitive regions</a:t>
            </a:r>
            <a:r>
              <a:rPr lang="en-US" altLang="zh-CN" sz="1800" b="0" i="0" dirty="0">
                <a:solidFill>
                  <a:srgbClr val="57606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800" b="0" i="0" dirty="0">
                <a:solidFill>
                  <a:srgbClr val="57606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Note: Higher masking could decrease the difficulty of annotation but also cause loss of potential genes.</a:t>
            </a:r>
          </a:p>
          <a:p>
            <a:endParaRPr lang="en-US" dirty="0">
              <a:solidFill>
                <a:srgbClr val="57606A"/>
              </a:solidFill>
              <a:latin typeface="-apple-system"/>
            </a:endParaRPr>
          </a:p>
          <a:p>
            <a:endParaRPr lang="en-US" dirty="0">
              <a:solidFill>
                <a:srgbClr val="57606A"/>
              </a:solidFill>
              <a:latin typeface="-apple-system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16AF6F-070B-046A-CEEF-AC7BE6B08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1" y="4402719"/>
            <a:ext cx="6429675" cy="20462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12A55-2E79-0EF3-03DD-98307CEC7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297" y="986560"/>
            <a:ext cx="6046970" cy="26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3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U_whit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05-03_UU_template_16_9_eng" id="{906E5046-D746-BB4C-8F1E-B196317998E8}" vid="{4CAE37C6-3FA5-BE47-828B-A20AE3A253A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2128</Words>
  <Application>Microsoft Macintosh PowerPoint</Application>
  <PresentationFormat>Widescreen</PresentationFormat>
  <Paragraphs>304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-apple-system</vt:lpstr>
      <vt:lpstr>等线</vt:lpstr>
      <vt:lpstr>等线 Light</vt:lpstr>
      <vt:lpstr>MinionPro-Regular</vt:lpstr>
      <vt:lpstr>OptimaLTStd-Bold</vt:lpstr>
      <vt:lpstr>ui-monospace</vt:lpstr>
      <vt:lpstr>arial</vt:lpstr>
      <vt:lpstr>arial</vt:lpstr>
      <vt:lpstr>tahoma</vt:lpstr>
      <vt:lpstr>Times New Roman</vt:lpstr>
      <vt:lpstr>verdana</vt:lpstr>
      <vt:lpstr>Office 主题​​</vt:lpstr>
      <vt:lpstr>UU_white</vt:lpstr>
      <vt:lpstr>PowerPoint Presentation</vt:lpstr>
      <vt:lpstr>What did the paper do </vt:lpstr>
      <vt:lpstr>Type of Sample and Data </vt:lpstr>
      <vt:lpstr>Workflow</vt:lpstr>
      <vt:lpstr>De Novo Genome Assembly  </vt:lpstr>
      <vt:lpstr>De Novo Genome Assembly  </vt:lpstr>
      <vt:lpstr>De Novo Genome Assembly  </vt:lpstr>
      <vt:lpstr>Structural and Functional Annotation </vt:lpstr>
      <vt:lpstr>Structural and Functional Annotation  </vt:lpstr>
      <vt:lpstr>Structural and Functional Annotation  </vt:lpstr>
      <vt:lpstr>Structural and Functional Annotation  </vt:lpstr>
      <vt:lpstr>Differential expression analyses  </vt:lpstr>
      <vt:lpstr>Differential expression analyses  </vt:lpstr>
      <vt:lpstr>Differential expression analyses  </vt:lpstr>
      <vt:lpstr>Transcriptome assembly  (extra)  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Nanxing Liu</dc:creator>
  <cp:lastModifiedBy>Nanxing Liu</cp:lastModifiedBy>
  <cp:revision>102</cp:revision>
  <dcterms:created xsi:type="dcterms:W3CDTF">2022-05-19T17:51:14Z</dcterms:created>
  <dcterms:modified xsi:type="dcterms:W3CDTF">2023-09-21T10:41:14Z</dcterms:modified>
</cp:coreProperties>
</file>